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58" r:id="rId4"/>
    <p:sldId id="263" r:id="rId5"/>
    <p:sldId id="259" r:id="rId6"/>
    <p:sldId id="260" r:id="rId7"/>
    <p:sldId id="261" r:id="rId8"/>
    <p:sldId id="262" r:id="rId9"/>
    <p:sldId id="264" r:id="rId10"/>
    <p:sldId id="271" r:id="rId11"/>
    <p:sldId id="265" r:id="rId12"/>
    <p:sldId id="266" r:id="rId13"/>
    <p:sldId id="267" r:id="rId14"/>
    <p:sldId id="268" r:id="rId15"/>
    <p:sldId id="269" r:id="rId16"/>
    <p:sldId id="27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8949823-9864-4C64-BFAD-783E67444E61}" type="datetimeFigureOut">
              <a:rPr lang="ru-RU" smtClean="0"/>
              <a:t>19.05.2017</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A9FEF674-3F05-4AB7-B18C-704AB93131C8}" type="slidenum">
              <a:rPr lang="ru-RU" smtClean="0"/>
              <a:t>‹#›</a:t>
            </a:fld>
            <a:endParaRPr lang="ru-RU"/>
          </a:p>
        </p:txBody>
      </p:sp>
    </p:spTree>
    <p:extLst>
      <p:ext uri="{BB962C8B-B14F-4D97-AF65-F5344CB8AC3E}">
        <p14:creationId xmlns:p14="http://schemas.microsoft.com/office/powerpoint/2010/main" val="293548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949823-9864-4C64-BFAD-783E67444E61}" type="datetimeFigureOut">
              <a:rPr lang="ru-RU" smtClean="0"/>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426916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8949823-9864-4C64-BFAD-783E67444E61}" type="datetimeFigureOut">
              <a:rPr lang="ru-RU" smtClean="0"/>
              <a:t>19.05.2017</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A9FEF674-3F05-4AB7-B18C-704AB93131C8}" type="slidenum">
              <a:rPr lang="ru-RU" smtClean="0"/>
              <a:t>‹#›</a:t>
            </a:fld>
            <a:endParaRPr lang="ru-RU"/>
          </a:p>
        </p:txBody>
      </p:sp>
    </p:spTree>
    <p:extLst>
      <p:ext uri="{BB962C8B-B14F-4D97-AF65-F5344CB8AC3E}">
        <p14:creationId xmlns:p14="http://schemas.microsoft.com/office/powerpoint/2010/main" val="1255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949823-9864-4C64-BFAD-783E67444E61}" type="datetimeFigureOut">
              <a:rPr lang="ru-RU" smtClean="0"/>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387000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8949823-9864-4C64-BFAD-783E67444E61}" type="datetimeFigureOut">
              <a:rPr lang="ru-RU" smtClean="0"/>
              <a:t>19.05.2017</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9FEF674-3F05-4AB7-B18C-704AB93131C8}" type="slidenum">
              <a:rPr lang="ru-RU" smtClean="0"/>
              <a:t>‹#›</a:t>
            </a:fld>
            <a:endParaRPr lang="ru-RU"/>
          </a:p>
        </p:txBody>
      </p:sp>
    </p:spTree>
    <p:extLst>
      <p:ext uri="{BB962C8B-B14F-4D97-AF65-F5344CB8AC3E}">
        <p14:creationId xmlns:p14="http://schemas.microsoft.com/office/powerpoint/2010/main" val="73570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8949823-9864-4C64-BFAD-783E67444E61}" type="datetimeFigureOut">
              <a:rPr lang="ru-RU" smtClean="0"/>
              <a:t>19.05.2017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275347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8949823-9864-4C64-BFAD-783E67444E61}" type="datetimeFigureOut">
              <a:rPr lang="ru-RU" smtClean="0"/>
              <a:t>19.05.2017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94718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8949823-9864-4C64-BFAD-783E67444E61}" type="datetimeFigureOut">
              <a:rPr lang="ru-RU" smtClean="0"/>
              <a:t>19.05.2017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FEF674-3F05-4AB7-B18C-704AB93131C8}" type="slidenum">
              <a:rPr lang="ru-RU" smtClean="0"/>
              <a:t>‹#›</a:t>
            </a:fld>
            <a:endParaRPr lang="ru-RU"/>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smtClean="0"/>
              <a:t>Образец заголовка</a:t>
            </a:r>
            <a:endParaRPr lang="en-US" dirty="0"/>
          </a:p>
        </p:txBody>
      </p:sp>
    </p:spTree>
    <p:extLst>
      <p:ext uri="{BB962C8B-B14F-4D97-AF65-F5344CB8AC3E}">
        <p14:creationId xmlns:p14="http://schemas.microsoft.com/office/powerpoint/2010/main" val="351975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49823-9864-4C64-BFAD-783E67444E61}" type="datetimeFigureOut">
              <a:rPr lang="ru-RU" smtClean="0"/>
              <a:t>19.05.2017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271230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8949823-9864-4C64-BFAD-783E67444E61}" type="datetimeFigureOut">
              <a:rPr lang="ru-RU" smtClean="0"/>
              <a:t>19.05.2017</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9FEF674-3F05-4AB7-B18C-704AB93131C8}" type="slidenum">
              <a:rPr lang="ru-RU" smtClean="0"/>
              <a:t>‹#›</a:t>
            </a:fld>
            <a:endParaRPr lang="ru-RU"/>
          </a:p>
        </p:txBody>
      </p:sp>
    </p:spTree>
    <p:extLst>
      <p:ext uri="{BB962C8B-B14F-4D97-AF65-F5344CB8AC3E}">
        <p14:creationId xmlns:p14="http://schemas.microsoft.com/office/powerpoint/2010/main" val="196798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949823-9864-4C64-BFAD-783E67444E61}" type="datetimeFigureOut">
              <a:rPr lang="ru-RU" smtClean="0"/>
              <a:t>19.05.2017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FEF674-3F05-4AB7-B18C-704AB93131C8}" type="slidenum">
              <a:rPr lang="ru-RU" smtClean="0"/>
              <a:t>‹#›</a:t>
            </a:fld>
            <a:endParaRPr lang="ru-RU"/>
          </a:p>
        </p:txBody>
      </p:sp>
    </p:spTree>
    <p:extLst>
      <p:ext uri="{BB962C8B-B14F-4D97-AF65-F5344CB8AC3E}">
        <p14:creationId xmlns:p14="http://schemas.microsoft.com/office/powerpoint/2010/main" val="92785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8949823-9864-4C64-BFAD-783E67444E61}" type="datetimeFigureOut">
              <a:rPr lang="ru-RU" smtClean="0"/>
              <a:t>19.05.2017</a:t>
            </a:fld>
            <a:endParaRPr lang="ru-RU"/>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A9FEF674-3F05-4AB7-B18C-704AB93131C8}" type="slidenum">
              <a:rPr lang="ru-RU" smtClean="0"/>
              <a:t>‹#›</a:t>
            </a:fld>
            <a:endParaRPr lang="ru-RU"/>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6171525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microsoft.com/" TargetMode="External"/><Relationship Id="rId7" Type="http://schemas.openxmlformats.org/officeDocument/2006/relationships/image" Target="../media/image6.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clamav.net/" TargetMode="External"/><Relationship Id="rId4" Type="http://schemas.openxmlformats.org/officeDocument/2006/relationships/hyperlink" Target="http://www.avast.com/" TargetMode="External"/><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532" y="710109"/>
            <a:ext cx="11495467" cy="2277790"/>
          </a:xfrm>
        </p:spPr>
        <p:txBody>
          <a:bodyPr>
            <a:normAutofit/>
          </a:bodyPr>
          <a:lstStyle/>
          <a:p>
            <a:pPr algn="l"/>
            <a:r>
              <a:rPr lang="ru-RU" sz="5400" b="1" dirty="0" smtClean="0">
                <a:latin typeface="Calibri Light" panose="020F0302020204030204" pitchFamily="34" charset="0"/>
              </a:rPr>
              <a:t>Защита от вредоносных программ</a:t>
            </a:r>
            <a:endParaRPr lang="ru-RU" sz="5400" b="1" dirty="0">
              <a:latin typeface="Calibri Light" panose="020F030202020403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5679" y="2459865"/>
            <a:ext cx="3777577" cy="3402407"/>
          </a:xfrm>
          <a:prstGeom prst="rect">
            <a:avLst/>
          </a:prstGeom>
        </p:spPr>
      </p:pic>
    </p:spTree>
    <p:extLst>
      <p:ext uri="{BB962C8B-B14F-4D97-AF65-F5344CB8AC3E}">
        <p14:creationId xmlns:p14="http://schemas.microsoft.com/office/powerpoint/2010/main" val="1818830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6214" y="605307"/>
            <a:ext cx="11603865" cy="128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бъект 2"/>
          <p:cNvSpPr>
            <a:spLocks noGrp="1"/>
          </p:cNvSpPr>
          <p:nvPr>
            <p:ph idx="1"/>
          </p:nvPr>
        </p:nvSpPr>
        <p:spPr>
          <a:xfrm>
            <a:off x="581192" y="605308"/>
            <a:ext cx="11029615" cy="6143222"/>
          </a:xfrm>
        </p:spPr>
        <p:txBody>
          <a:bodyPr/>
          <a:lstStyle/>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На сайтах некоторых компаний можно найти онлайновые антивирусы:</a:t>
            </a:r>
          </a:p>
          <a:p>
            <a:pPr>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Они устанавливают на компьютер специальный сканирующий модуль и проверяет файлы и оперативную память;</a:t>
            </a:r>
          </a:p>
          <a:p>
            <a:pPr>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Онлайновые антивирусы могут обнаружить вирусы, но</a:t>
            </a:r>
            <a:r>
              <a:rPr lang="en-US" sz="2400"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не удаляют их, предлагая приобрести коммерческую версию.</a:t>
            </a:r>
            <a:endParaRPr lang="en-US"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ru-RU"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ru-RU" dirty="0"/>
          </a:p>
          <a:p>
            <a:pPr>
              <a:buFont typeface="Wingdings" panose="05000000000000000000" pitchFamily="2" charset="2"/>
              <a:buChar char="§"/>
            </a:pPr>
            <a:endParaRPr lang="ru-RU" dirty="0" smtClean="0"/>
          </a:p>
          <a:p>
            <a:pPr>
              <a:buFont typeface="Wingdings" panose="05000000000000000000" pitchFamily="2" charset="2"/>
              <a:buChar char="§"/>
            </a:pPr>
            <a:endParaRPr lang="ru-RU" dirty="0"/>
          </a:p>
          <a:p>
            <a:pPr>
              <a:buFont typeface="Wingdings" panose="05000000000000000000" pitchFamily="2" charset="2"/>
              <a:buChar char="§"/>
            </a:pPr>
            <a:endParaRPr lang="ru-RU" dirty="0" smtClean="0"/>
          </a:p>
          <a:p>
            <a:pPr>
              <a:buFont typeface="Wingdings" panose="05000000000000000000" pitchFamily="2" charset="2"/>
              <a:buChar char="§"/>
            </a:pPr>
            <a:endParaRPr lang="ru-RU" dirty="0" smtClean="0"/>
          </a:p>
          <a:p>
            <a:pPr>
              <a:buFont typeface="Wingdings" panose="05000000000000000000" pitchFamily="2" charset="2"/>
              <a:buChar char="§"/>
            </a:pPr>
            <a:endParaRPr lang="ru-RU" dirty="0"/>
          </a:p>
          <a:p>
            <a:pPr>
              <a:buFont typeface="Wingdings" panose="05000000000000000000" pitchFamily="2" charset="2"/>
              <a:buChar char="§"/>
            </a:pPr>
            <a:endParaRPr lang="ru-RU" dirty="0" smtClean="0"/>
          </a:p>
          <a:p>
            <a:pPr>
              <a:buFont typeface="Wingdings" panose="05000000000000000000" pitchFamily="2" charset="2"/>
              <a:buChar char="§"/>
            </a:pPr>
            <a:endParaRPr lang="ru-RU" dirty="0"/>
          </a:p>
          <a:p>
            <a:pPr>
              <a:buFont typeface="Wingdings" panose="05000000000000000000" pitchFamily="2" charset="2"/>
              <a:buChar char="§"/>
            </a:pPr>
            <a:endParaRPr lang="ru-RU" dirty="0" smtClean="0"/>
          </a:p>
          <a:p>
            <a:pPr>
              <a:buFont typeface="Wingdings" panose="05000000000000000000" pitchFamily="2" charset="2"/>
              <a:buChar char="§"/>
            </a:pPr>
            <a:endParaRPr lang="ru-RU" dirty="0"/>
          </a:p>
        </p:txBody>
      </p:sp>
    </p:spTree>
    <p:extLst>
      <p:ext uri="{BB962C8B-B14F-4D97-AF65-F5344CB8AC3E}">
        <p14:creationId xmlns:p14="http://schemas.microsoft.com/office/powerpoint/2010/main" val="243811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Брандмауэры и их функции</a:t>
            </a:r>
            <a:endParaRPr lang="ru-RU" sz="4000" dirty="0"/>
          </a:p>
        </p:txBody>
      </p:sp>
      <p:sp>
        <p:nvSpPr>
          <p:cNvPr id="3" name="Объект 2"/>
          <p:cNvSpPr>
            <a:spLocks noGrp="1"/>
          </p:cNvSpPr>
          <p:nvPr>
            <p:ph idx="1"/>
          </p:nvPr>
        </p:nvSpPr>
        <p:spPr>
          <a:xfrm>
            <a:off x="581192" y="2180496"/>
            <a:ext cx="11029615" cy="4677504"/>
          </a:xfrm>
        </p:spPr>
        <p:txBody>
          <a:bodyPr>
            <a:normAutofit lnSpcReduction="10000"/>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Для защиты отельных компьютеров и сетей от атак из интернета (в том числе и вирусных) используются </a:t>
            </a:r>
            <a:r>
              <a:rPr lang="ru-RU" sz="2400" b="1" dirty="0" smtClean="0">
                <a:solidFill>
                  <a:schemeClr val="tx1"/>
                </a:solidFill>
                <a:latin typeface="Times New Roman" panose="02020603050405020304" pitchFamily="18" charset="0"/>
                <a:cs typeface="Times New Roman" panose="02020603050405020304" pitchFamily="18" charset="0"/>
              </a:rPr>
              <a:t>брандмауэры</a:t>
            </a:r>
            <a:r>
              <a:rPr lang="ru-RU" sz="2400" dirty="0" smtClean="0">
                <a:solidFill>
                  <a:schemeClr val="tx1"/>
                </a:solidFill>
                <a:latin typeface="Times New Roman" panose="02020603050405020304" pitchFamily="18" charset="0"/>
                <a:cs typeface="Times New Roman" panose="02020603050405020304" pitchFamily="18" charset="0"/>
              </a:rPr>
              <a:t>. Их так же называют </a:t>
            </a:r>
            <a:r>
              <a:rPr lang="ru-RU" sz="2400" b="1" dirty="0" smtClean="0">
                <a:solidFill>
                  <a:schemeClr val="tx1"/>
                </a:solidFill>
                <a:latin typeface="Times New Roman" panose="02020603050405020304" pitchFamily="18" charset="0"/>
                <a:cs typeface="Times New Roman" panose="02020603050405020304" pitchFamily="18" charset="0"/>
              </a:rPr>
              <a:t>сетевыми экранами </a:t>
            </a:r>
            <a:r>
              <a:rPr lang="ru-RU" sz="2400" dirty="0" smtClean="0">
                <a:solidFill>
                  <a:schemeClr val="tx1"/>
                </a:solidFill>
                <a:latin typeface="Times New Roman" panose="02020603050405020304" pitchFamily="18" charset="0"/>
                <a:cs typeface="Times New Roman" panose="02020603050405020304" pitchFamily="18" charset="0"/>
              </a:rPr>
              <a:t>или </a:t>
            </a:r>
            <a:r>
              <a:rPr lang="ru-RU" sz="2400" b="1" dirty="0" smtClean="0">
                <a:solidFill>
                  <a:schemeClr val="tx1"/>
                </a:solidFill>
                <a:latin typeface="Times New Roman" panose="02020603050405020304" pitchFamily="18" charset="0"/>
                <a:cs typeface="Times New Roman" panose="02020603050405020304" pitchFamily="18" charset="0"/>
              </a:rPr>
              <a:t>фаейрволами</a:t>
            </a:r>
            <a:r>
              <a:rPr lang="ru-RU" sz="2400" dirty="0" smtClean="0">
                <a:solidFill>
                  <a:schemeClr val="tx1"/>
                </a:solidFill>
                <a:latin typeface="Times New Roman" panose="02020603050405020304" pitchFamily="18" charset="0"/>
                <a:cs typeface="Times New Roman" panose="02020603050405020304" pitchFamily="18" charset="0"/>
              </a:rPr>
              <a:t>. Брандмауэры запрещают передачу данных по каналам связи, которые часто используют вирусы и программы для взлома сетей.</a:t>
            </a:r>
          </a:p>
          <a:p>
            <a:pPr marL="0" indent="0" algn="just">
              <a:buNone/>
            </a:pPr>
            <a:r>
              <a:rPr lang="ru-RU" sz="2400" b="1" dirty="0">
                <a:solidFill>
                  <a:schemeClr val="tx1"/>
                </a:solidFill>
                <a:latin typeface="Times New Roman" panose="02020603050405020304" pitchFamily="18" charset="0"/>
                <a:cs typeface="Times New Roman" panose="02020603050405020304" pitchFamily="18" charset="0"/>
              </a:rPr>
              <a:t>Межсетевые экраны обычно выполняют следующие </a:t>
            </a:r>
            <a:r>
              <a:rPr lang="ru-RU" sz="2400" b="1" dirty="0" smtClean="0">
                <a:solidFill>
                  <a:schemeClr val="tx1"/>
                </a:solidFill>
                <a:latin typeface="Times New Roman" panose="02020603050405020304" pitchFamily="18" charset="0"/>
                <a:cs typeface="Times New Roman" panose="02020603050405020304" pitchFamily="18" charset="0"/>
              </a:rPr>
              <a:t>функции:</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Физическое </a:t>
            </a:r>
            <a:r>
              <a:rPr lang="ru-RU" sz="2400" dirty="0">
                <a:solidFill>
                  <a:schemeClr val="tx1"/>
                </a:solidFill>
                <a:latin typeface="Times New Roman" panose="02020603050405020304" pitchFamily="18" charset="0"/>
                <a:cs typeface="Times New Roman" panose="02020603050405020304" pitchFamily="18" charset="0"/>
              </a:rPr>
              <a:t>отделение рабочих станций и серверов внутреннего сегмента сети (внутренней подсети) от внешних каналов связи</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Многоэтапную </a:t>
            </a:r>
            <a:r>
              <a:rPr lang="ru-RU" sz="2400" dirty="0">
                <a:solidFill>
                  <a:schemeClr val="tx1"/>
                </a:solidFill>
                <a:latin typeface="Times New Roman" panose="02020603050405020304" pitchFamily="18" charset="0"/>
                <a:cs typeface="Times New Roman" panose="02020603050405020304" pitchFamily="18" charset="0"/>
              </a:rPr>
              <a:t>идентификацию запросов, поступающих в сеть (идентификация серверов, узлов связи о прочих компонентов внешней сети</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Проверку </a:t>
            </a:r>
            <a:r>
              <a:rPr lang="ru-RU" sz="2400" dirty="0">
                <a:solidFill>
                  <a:schemeClr val="tx1"/>
                </a:solidFill>
                <a:latin typeface="Times New Roman" panose="02020603050405020304" pitchFamily="18" charset="0"/>
                <a:cs typeface="Times New Roman" panose="02020603050405020304" pitchFamily="18" charset="0"/>
              </a:rPr>
              <a:t>полномочий и прав доступа пользователя к внутренним ресурсам сети;</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942648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96214" y="605307"/>
            <a:ext cx="11603865" cy="128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бъект 2"/>
          <p:cNvSpPr>
            <a:spLocks noGrp="1"/>
          </p:cNvSpPr>
          <p:nvPr>
            <p:ph idx="1"/>
          </p:nvPr>
        </p:nvSpPr>
        <p:spPr>
          <a:xfrm>
            <a:off x="581192" y="605308"/>
            <a:ext cx="11029615" cy="5253492"/>
          </a:xfrm>
        </p:spPr>
        <p:txBody>
          <a:bodyPr>
            <a:normAutofit/>
          </a:bodyPr>
          <a:lstStyle/>
          <a:p>
            <a:r>
              <a:rPr lang="ru-RU" sz="2400" dirty="0">
                <a:solidFill>
                  <a:schemeClr val="tx1"/>
                </a:solidFill>
                <a:latin typeface="Times New Roman" panose="02020603050405020304" pitchFamily="18" charset="0"/>
                <a:cs typeface="Times New Roman" panose="02020603050405020304" pitchFamily="18" charset="0"/>
              </a:rPr>
              <a:t>Р</a:t>
            </a:r>
            <a:r>
              <a:rPr lang="ru-RU" sz="2400" dirty="0" smtClean="0">
                <a:solidFill>
                  <a:schemeClr val="tx1"/>
                </a:solidFill>
                <a:latin typeface="Times New Roman" panose="02020603050405020304" pitchFamily="18" charset="0"/>
                <a:cs typeface="Times New Roman" panose="02020603050405020304" pitchFamily="18" charset="0"/>
              </a:rPr>
              <a:t>егистрацию </a:t>
            </a:r>
            <a:r>
              <a:rPr lang="ru-RU" sz="2400" dirty="0">
                <a:solidFill>
                  <a:schemeClr val="tx1"/>
                </a:solidFill>
                <a:latin typeface="Times New Roman" panose="02020603050405020304" pitchFamily="18" charset="0"/>
                <a:cs typeface="Times New Roman" panose="02020603050405020304" pitchFamily="18" charset="0"/>
              </a:rPr>
              <a:t>всех запросов к компонентам внутренней подсети извне</a:t>
            </a:r>
            <a:r>
              <a:rPr lang="ru-RU" sz="2400" dirty="0" smtClean="0">
                <a:solidFill>
                  <a:schemeClr val="tx1"/>
                </a:solidFill>
                <a:latin typeface="Times New Roman" panose="02020603050405020304" pitchFamily="18" charset="0"/>
                <a:cs typeface="Times New Roman" panose="02020603050405020304" pitchFamily="18" charset="0"/>
              </a:rPr>
              <a:t>;</a:t>
            </a:r>
          </a:p>
          <a:p>
            <a:r>
              <a:rPr lang="ru-RU" sz="2400" dirty="0">
                <a:solidFill>
                  <a:schemeClr val="tx1"/>
                </a:solidFill>
                <a:latin typeface="Times New Roman" panose="02020603050405020304" pitchFamily="18" charset="0"/>
                <a:cs typeface="Times New Roman" panose="02020603050405020304" pitchFamily="18" charset="0"/>
              </a:rPr>
              <a:t>К</a:t>
            </a:r>
            <a:r>
              <a:rPr lang="ru-RU" sz="2400" dirty="0" smtClean="0">
                <a:solidFill>
                  <a:schemeClr val="tx1"/>
                </a:solidFill>
                <a:latin typeface="Times New Roman" panose="02020603050405020304" pitchFamily="18" charset="0"/>
                <a:cs typeface="Times New Roman" panose="02020603050405020304" pitchFamily="18" charset="0"/>
              </a:rPr>
              <a:t>онтроль </a:t>
            </a:r>
            <a:r>
              <a:rPr lang="ru-RU" sz="2400" dirty="0">
                <a:solidFill>
                  <a:schemeClr val="tx1"/>
                </a:solidFill>
                <a:latin typeface="Times New Roman" panose="02020603050405020304" pitchFamily="18" charset="0"/>
                <a:cs typeface="Times New Roman" panose="02020603050405020304" pitchFamily="18" charset="0"/>
              </a:rPr>
              <a:t>целостности программного обеспечения и данных</a:t>
            </a:r>
            <a:r>
              <a:rPr lang="ru-RU" sz="2400" dirty="0" smtClean="0">
                <a:solidFill>
                  <a:schemeClr val="tx1"/>
                </a:solidFill>
                <a:latin typeface="Times New Roman" panose="02020603050405020304" pitchFamily="18" charset="0"/>
                <a:cs typeface="Times New Roman" panose="02020603050405020304" pitchFamily="18" charset="0"/>
              </a:rPr>
              <a:t>;</a:t>
            </a:r>
          </a:p>
          <a:p>
            <a:r>
              <a:rPr lang="ru-RU" sz="2400" dirty="0" smtClean="0">
                <a:solidFill>
                  <a:schemeClr val="tx1"/>
                </a:solidFill>
                <a:latin typeface="Times New Roman" panose="02020603050405020304" pitchFamily="18" charset="0"/>
                <a:cs typeface="Times New Roman" panose="02020603050405020304" pitchFamily="18" charset="0"/>
              </a:rPr>
              <a:t>Экономию </a:t>
            </a:r>
            <a:r>
              <a:rPr lang="ru-RU" sz="2400" dirty="0">
                <a:solidFill>
                  <a:schemeClr val="tx1"/>
                </a:solidFill>
                <a:latin typeface="Times New Roman" panose="02020603050405020304" pitchFamily="18" charset="0"/>
                <a:cs typeface="Times New Roman" panose="02020603050405020304" pitchFamily="18" charset="0"/>
              </a:rPr>
              <a:t>адресного пространства сети (во внутренней подсети может использоваться локальная система адресации серверов</a:t>
            </a:r>
            <a:r>
              <a:rPr lang="ru-RU" sz="2400" dirty="0" smtClean="0">
                <a:solidFill>
                  <a:schemeClr val="tx1"/>
                </a:solidFill>
                <a:latin typeface="Times New Roman" panose="02020603050405020304" pitchFamily="18" charset="0"/>
                <a:cs typeface="Times New Roman" panose="02020603050405020304" pitchFamily="18" charset="0"/>
              </a:rPr>
              <a:t>);</a:t>
            </a:r>
          </a:p>
          <a:p>
            <a:r>
              <a:rPr lang="ru-RU" sz="2400" dirty="0" smtClean="0">
                <a:solidFill>
                  <a:schemeClr val="tx1"/>
                </a:solidFill>
                <a:latin typeface="Times New Roman" panose="02020603050405020304" pitchFamily="18" charset="0"/>
                <a:cs typeface="Times New Roman" panose="02020603050405020304" pitchFamily="18" charset="0"/>
              </a:rPr>
              <a:t>Сокрытие </a:t>
            </a:r>
            <a:r>
              <a:rPr lang="ru-RU" sz="2400" dirty="0">
                <a:solidFill>
                  <a:schemeClr val="tx1"/>
                </a:solidFill>
                <a:latin typeface="Times New Roman" panose="02020603050405020304" pitchFamily="18" charset="0"/>
                <a:cs typeface="Times New Roman" panose="02020603050405020304" pitchFamily="18" charset="0"/>
              </a:rPr>
              <a:t>IP адресов внутренних серверов с целью защиты от хакеров</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8264" y="3294129"/>
            <a:ext cx="5987245" cy="3292985"/>
          </a:xfrm>
          <a:prstGeom prst="rect">
            <a:avLst/>
          </a:prstGeom>
        </p:spPr>
      </p:pic>
    </p:spTree>
    <p:extLst>
      <p:ext uri="{BB962C8B-B14F-4D97-AF65-F5344CB8AC3E}">
        <p14:creationId xmlns:p14="http://schemas.microsoft.com/office/powerpoint/2010/main" val="1002942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Виды брандмауэров</a:t>
            </a:r>
            <a:endParaRPr lang="ru-RU" sz="4000" dirty="0"/>
          </a:p>
        </p:txBody>
      </p:sp>
      <p:sp>
        <p:nvSpPr>
          <p:cNvPr id="3" name="Объект 2"/>
          <p:cNvSpPr>
            <a:spLocks noGrp="1"/>
          </p:cNvSpPr>
          <p:nvPr>
            <p:ph idx="1"/>
          </p:nvPr>
        </p:nvSpPr>
        <p:spPr/>
        <p:txBody>
          <a:bodyPr>
            <a:normAutofit/>
          </a:bodyPr>
          <a:lstStyle/>
          <a:p>
            <a:pPr>
              <a:buFont typeface="Wingdings" panose="05000000000000000000" pitchFamily="2" charset="2"/>
              <a:buChar char="§"/>
            </a:pPr>
            <a:r>
              <a:rPr lang="ru-RU" sz="2400" b="1" dirty="0">
                <a:solidFill>
                  <a:schemeClr val="tx1"/>
                </a:solidFill>
                <a:latin typeface="Times New Roman" panose="02020603050405020304" pitchFamily="18" charset="0"/>
                <a:cs typeface="Times New Roman" panose="02020603050405020304" pitchFamily="18" charset="0"/>
              </a:rPr>
              <a:t>Аппаратный брандмауэр</a:t>
            </a:r>
            <a:r>
              <a:rPr lang="ru-RU" sz="2400" dirty="0">
                <a:solidFill>
                  <a:schemeClr val="tx1"/>
                </a:solidFill>
                <a:latin typeface="Times New Roman" panose="02020603050405020304" pitchFamily="18" charset="0"/>
                <a:cs typeface="Times New Roman" panose="02020603050405020304" pitchFamily="18" charset="0"/>
              </a:rPr>
              <a:t> представляет собой устройство, физически подключаемое к сети. Это устройство отслеживает все аспекты входящего и исходящего обмена данными, а также проверяет адреса источника и назначения каждого обрабатываемого сообщения. Это обеспечивает безопасность, помогая предотвратить нежелательные проникновения в сеть или на </a:t>
            </a:r>
            <a:r>
              <a:rPr lang="ru-RU" sz="2400" dirty="0" smtClean="0">
                <a:solidFill>
                  <a:schemeClr val="tx1"/>
                </a:solidFill>
                <a:latin typeface="Times New Roman" panose="02020603050405020304" pitchFamily="18" charset="0"/>
                <a:cs typeface="Times New Roman" panose="02020603050405020304" pitchFamily="18" charset="0"/>
              </a:rPr>
              <a:t>компьютер;</a:t>
            </a:r>
          </a:p>
          <a:p>
            <a:pPr>
              <a:buFont typeface="Wingdings" panose="05000000000000000000" pitchFamily="2" charset="2"/>
              <a:buChar char="§"/>
            </a:pPr>
            <a:r>
              <a:rPr lang="ru-RU" sz="2400" b="1" dirty="0">
                <a:solidFill>
                  <a:schemeClr val="tx1"/>
                </a:solidFill>
                <a:latin typeface="Times New Roman" panose="02020603050405020304" pitchFamily="18" charset="0"/>
                <a:cs typeface="Times New Roman" panose="02020603050405020304" pitchFamily="18" charset="0"/>
              </a:rPr>
              <a:t>Программный брандмауэр</a:t>
            </a:r>
            <a:r>
              <a:rPr lang="ru-RU" sz="2400" dirty="0">
                <a:solidFill>
                  <a:schemeClr val="tx1"/>
                </a:solidFill>
                <a:latin typeface="Times New Roman" panose="02020603050405020304" pitchFamily="18" charset="0"/>
                <a:cs typeface="Times New Roman" panose="02020603050405020304" pitchFamily="18" charset="0"/>
              </a:rPr>
              <a:t> выполняет те же функции, используя не внешнее устройство, а установленную на компьютере программу</a:t>
            </a:r>
            <a:r>
              <a:rPr lang="ru-RU"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ru-RU" sz="2400" b="1" i="1" dirty="0" smtClean="0"/>
          </a:p>
        </p:txBody>
      </p:sp>
    </p:spTree>
    <p:extLst>
      <p:ext uri="{BB962C8B-B14F-4D97-AF65-F5344CB8AC3E}">
        <p14:creationId xmlns:p14="http://schemas.microsoft.com/office/powerpoint/2010/main" val="2780030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Преимущества брандмауэров</a:t>
            </a:r>
            <a:endParaRPr lang="ru-RU" sz="4000" dirty="0"/>
          </a:p>
        </p:txBody>
      </p:sp>
      <p:sp>
        <p:nvSpPr>
          <p:cNvPr id="3" name="Объект 2"/>
          <p:cNvSpPr>
            <a:spLocks noGrp="1"/>
          </p:cNvSpPr>
          <p:nvPr>
            <p:ph idx="1"/>
          </p:nvPr>
        </p:nvSpPr>
        <p:spPr>
          <a:xfrm>
            <a:off x="581192" y="2180496"/>
            <a:ext cx="11029615" cy="4677504"/>
          </a:xfrm>
        </p:spPr>
        <p:txBody>
          <a:bodyPr>
            <a:norm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Брандмауэр представляет собой защитную границу между компьютером (или компьютерной сетью) и внешней средой, пользователи или программы которой могут пытаться получить несанкционированный доступ к </a:t>
            </a:r>
            <a:r>
              <a:rPr lang="ru-RU" sz="2400" dirty="0" smtClean="0">
                <a:solidFill>
                  <a:schemeClr val="tx1"/>
                </a:solidFill>
                <a:latin typeface="Times New Roman" panose="02020603050405020304" pitchFamily="18" charset="0"/>
                <a:cs typeface="Times New Roman" panose="02020603050405020304" pitchFamily="18" charset="0"/>
              </a:rPr>
              <a:t>компьютеру;</a:t>
            </a:r>
          </a:p>
          <a:p>
            <a:pPr algn="just"/>
            <a:r>
              <a:rPr lang="ru-RU" sz="2400" dirty="0">
                <a:solidFill>
                  <a:schemeClr val="tx1"/>
                </a:solidFill>
                <a:latin typeface="Times New Roman" panose="02020603050405020304" pitchFamily="18" charset="0"/>
                <a:cs typeface="Times New Roman" panose="02020603050405020304" pitchFamily="18" charset="0"/>
              </a:rPr>
              <a:t>Обычно взломщики используют специальные программы для поиска в Интернете незащищенных подключений. Такая программа отправляет на компьютер очень маленькое сообщение. При отсутствии брандмауэра компьютер автоматически отвечает на сообщение, обнаруживая свою незащищенность. Установленный брандмауэр получает такие сообщения, но не отвечает на них; таким образом, взломщики даже не подозревают о существовании данного компьютера.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8064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2156"/>
            <a:ext cx="11029616" cy="1478340"/>
          </a:xfrm>
        </p:spPr>
        <p:txBody>
          <a:bodyPr>
            <a:normAutofit fontScale="90000"/>
          </a:bodyPr>
          <a:lstStyle/>
          <a:p>
            <a:r>
              <a:rPr lang="ru-RU" sz="4000" dirty="0"/>
              <a:t>Предотвращение попадания вирусов на компьютер</a:t>
            </a:r>
            <a:r>
              <a:rPr lang="ru-RU" dirty="0"/>
              <a:t/>
            </a:r>
            <a:br>
              <a:rPr lang="ru-RU" dirty="0"/>
            </a:br>
            <a:endParaRPr lang="ru-RU" dirty="0"/>
          </a:p>
        </p:txBody>
      </p:sp>
      <p:sp>
        <p:nvSpPr>
          <p:cNvPr id="3" name="Объект 2"/>
          <p:cNvSpPr>
            <a:spLocks noGrp="1"/>
          </p:cNvSpPr>
          <p:nvPr>
            <p:ph idx="1"/>
          </p:nvPr>
        </p:nvSpPr>
        <p:spPr>
          <a:xfrm>
            <a:off x="581192" y="2180496"/>
            <a:ext cx="11029615" cy="4439245"/>
          </a:xfrm>
        </p:spPr>
        <p:txBody>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Чтобы защитить компьютер от вирусов и других угроз, можно использовать целый ряд профилактических </a:t>
            </a:r>
            <a:r>
              <a:rPr lang="ru-RU" sz="2400" dirty="0" smtClean="0">
                <a:solidFill>
                  <a:schemeClr val="tx1"/>
                </a:solidFill>
                <a:latin typeface="Times New Roman" panose="02020603050405020304" pitchFamily="18" charset="0"/>
                <a:cs typeface="Times New Roman" panose="02020603050405020304" pitchFamily="18" charset="0"/>
              </a:rPr>
              <a:t>мер:</a:t>
            </a:r>
          </a:p>
          <a:p>
            <a:pPr algn="just">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Не открывайте электронные письма, полученные от незнакомых отправителей или вложения, содержимое которых вам </a:t>
            </a:r>
            <a:r>
              <a:rPr lang="ru-RU" sz="2400" dirty="0" smtClean="0">
                <a:solidFill>
                  <a:schemeClr val="tx1"/>
                </a:solidFill>
                <a:latin typeface="Times New Roman" panose="02020603050405020304" pitchFamily="18" charset="0"/>
                <a:cs typeface="Times New Roman" panose="02020603050405020304" pitchFamily="18" charset="0"/>
              </a:rPr>
              <a:t>неизвестно;</a:t>
            </a:r>
          </a:p>
          <a:p>
            <a:pPr>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Используйте функцию блокирования всплывающих окон в </a:t>
            </a:r>
            <a:r>
              <a:rPr lang="ru-RU" sz="2400" dirty="0" smtClean="0">
                <a:solidFill>
                  <a:schemeClr val="tx1"/>
                </a:solidFill>
                <a:latin typeface="Times New Roman" panose="02020603050405020304" pitchFamily="18" charset="0"/>
                <a:cs typeface="Times New Roman" panose="02020603050405020304" pitchFamily="18" charset="0"/>
              </a:rPr>
              <a:t>браузере;</a:t>
            </a:r>
          </a:p>
          <a:p>
            <a:pPr>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Проверяйте все сменные </a:t>
            </a:r>
            <a:r>
              <a:rPr lang="ru-RU" sz="2400" dirty="0" smtClean="0">
                <a:solidFill>
                  <a:schemeClr val="tx1"/>
                </a:solidFill>
                <a:latin typeface="Times New Roman" panose="02020603050405020304" pitchFamily="18" charset="0"/>
                <a:cs typeface="Times New Roman" panose="02020603050405020304" pitchFamily="18" charset="0"/>
              </a:rPr>
              <a:t>носители;</a:t>
            </a:r>
          </a:p>
          <a:p>
            <a:pPr>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Не скачивайте программы с сомнительных </a:t>
            </a:r>
            <a:r>
              <a:rPr lang="ru-RU" sz="2400" dirty="0" smtClean="0">
                <a:solidFill>
                  <a:schemeClr val="tx1"/>
                </a:solidFill>
                <a:latin typeface="Times New Roman" panose="02020603050405020304" pitchFamily="18" charset="0"/>
                <a:cs typeface="Times New Roman" panose="02020603050405020304" pitchFamily="18" charset="0"/>
              </a:rPr>
              <a:t>сайтов;</a:t>
            </a:r>
          </a:p>
          <a:p>
            <a:pPr>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Используйте </a:t>
            </a:r>
            <a:r>
              <a:rPr lang="ru-RU" sz="2400" dirty="0" smtClean="0">
                <a:solidFill>
                  <a:schemeClr val="tx1"/>
                </a:solidFill>
                <a:latin typeface="Times New Roman" panose="02020603050405020304" pitchFamily="18" charset="0"/>
                <a:cs typeface="Times New Roman" panose="02020603050405020304" pitchFamily="18" charset="0"/>
              </a:rPr>
              <a:t>брандмауэр;</a:t>
            </a:r>
          </a:p>
          <a:p>
            <a:pPr>
              <a:buFont typeface="Wingdings" panose="05000000000000000000" pitchFamily="2" charset="2"/>
              <a:buChar char="§"/>
            </a:pPr>
            <a:r>
              <a:rPr lang="ru-RU" sz="2400" dirty="0">
                <a:solidFill>
                  <a:schemeClr val="tx1"/>
                </a:solidFill>
                <a:latin typeface="Times New Roman" panose="02020603050405020304" pitchFamily="18" charset="0"/>
                <a:cs typeface="Times New Roman" panose="02020603050405020304" pitchFamily="18" charset="0"/>
              </a:rPr>
              <a:t>Используйте параметры конфиденциальности </a:t>
            </a:r>
            <a:r>
              <a:rPr lang="ru-RU" sz="2400" dirty="0" smtClean="0">
                <a:solidFill>
                  <a:schemeClr val="tx1"/>
                </a:solidFill>
                <a:latin typeface="Times New Roman" panose="02020603050405020304" pitchFamily="18" charset="0"/>
                <a:cs typeface="Times New Roman" panose="02020603050405020304" pitchFamily="18" charset="0"/>
              </a:rPr>
              <a:t>браузера;</a:t>
            </a:r>
          </a:p>
          <a:p>
            <a:pPr>
              <a:buFont typeface="Wingdings" panose="05000000000000000000" pitchFamily="2" charset="2"/>
              <a:buChar char="§"/>
            </a:pPr>
            <a:endParaRPr lang="ru-RU" dirty="0"/>
          </a:p>
        </p:txBody>
      </p:sp>
    </p:spTree>
    <p:extLst>
      <p:ext uri="{BB962C8B-B14F-4D97-AF65-F5344CB8AC3E}">
        <p14:creationId xmlns:p14="http://schemas.microsoft.com/office/powerpoint/2010/main" val="1212215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6214" y="605307"/>
            <a:ext cx="11603865" cy="128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бъект 2"/>
          <p:cNvSpPr>
            <a:spLocks noGrp="1"/>
          </p:cNvSpPr>
          <p:nvPr>
            <p:ph idx="1"/>
          </p:nvPr>
        </p:nvSpPr>
        <p:spPr>
          <a:xfrm>
            <a:off x="581192" y="605308"/>
            <a:ext cx="11029615" cy="5253492"/>
          </a:xfrm>
        </p:spPr>
        <p:txBody>
          <a:bodyPr/>
          <a:lstStyle/>
          <a:p>
            <a:r>
              <a:rPr lang="ru-RU" sz="2400" dirty="0">
                <a:solidFill>
                  <a:schemeClr val="tx1"/>
                </a:solidFill>
                <a:latin typeface="Times New Roman" panose="02020603050405020304" pitchFamily="18" charset="0"/>
                <a:cs typeface="Times New Roman" panose="02020603050405020304" pitchFamily="18" charset="0"/>
              </a:rPr>
              <a:t>Включите функцию контроля учетных </a:t>
            </a:r>
            <a:r>
              <a:rPr lang="ru-RU" sz="2400" dirty="0" smtClean="0">
                <a:solidFill>
                  <a:schemeClr val="tx1"/>
                </a:solidFill>
                <a:latin typeface="Times New Roman" panose="02020603050405020304" pitchFamily="18" charset="0"/>
                <a:cs typeface="Times New Roman" panose="02020603050405020304" pitchFamily="18" charset="0"/>
              </a:rPr>
              <a:t>записей;</a:t>
            </a:r>
          </a:p>
          <a:p>
            <a:r>
              <a:rPr lang="ru-RU" sz="2400" dirty="0">
                <a:solidFill>
                  <a:schemeClr val="tx1"/>
                </a:solidFill>
                <a:latin typeface="Times New Roman" panose="02020603050405020304" pitchFamily="18" charset="0"/>
                <a:cs typeface="Times New Roman" panose="02020603050405020304" pitchFamily="18" charset="0"/>
              </a:rPr>
              <a:t>Очищайте интернет-кэш и журнал </a:t>
            </a:r>
            <a:r>
              <a:rPr lang="ru-RU" sz="2400" dirty="0" smtClean="0">
                <a:solidFill>
                  <a:schemeClr val="tx1"/>
                </a:solidFill>
                <a:latin typeface="Times New Roman" panose="02020603050405020304" pitchFamily="18" charset="0"/>
                <a:cs typeface="Times New Roman" panose="02020603050405020304" pitchFamily="18" charset="0"/>
              </a:rPr>
              <a:t>браузера;</a:t>
            </a:r>
          </a:p>
          <a:p>
            <a:r>
              <a:rPr lang="ru-RU" sz="2400" dirty="0">
                <a:solidFill>
                  <a:schemeClr val="tx1"/>
                </a:solidFill>
                <a:latin typeface="Times New Roman" panose="02020603050405020304" pitchFamily="18" charset="0"/>
                <a:cs typeface="Times New Roman" panose="02020603050405020304" pitchFamily="18" charset="0"/>
              </a:rPr>
              <a:t>Регулярно обновляйте антивирусные </a:t>
            </a:r>
            <a:r>
              <a:rPr lang="ru-RU" sz="2400" dirty="0" smtClean="0">
                <a:solidFill>
                  <a:schemeClr val="tx1"/>
                </a:solidFill>
                <a:latin typeface="Times New Roman" panose="02020603050405020304" pitchFamily="18" charset="0"/>
                <a:cs typeface="Times New Roman" panose="02020603050405020304" pitchFamily="18" charset="0"/>
              </a:rPr>
              <a:t>базы.</a:t>
            </a:r>
          </a:p>
          <a:p>
            <a:pPr marL="0" indent="0">
              <a:buNone/>
            </a:pPr>
            <a:endParaRPr lang="ru-RU" sz="2400" dirty="0" smtClean="0">
              <a:latin typeface="Times New Roman" panose="02020603050405020304" pitchFamily="18" charset="0"/>
              <a:cs typeface="Times New Roman" panose="02020603050405020304" pitchFamily="18" charset="0"/>
            </a:endParaRPr>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4175" y="2288146"/>
            <a:ext cx="4424969" cy="4424969"/>
          </a:xfrm>
          <a:prstGeom prst="rect">
            <a:avLst/>
          </a:prstGeom>
        </p:spPr>
      </p:pic>
    </p:spTree>
    <p:extLst>
      <p:ext uri="{BB962C8B-B14F-4D97-AF65-F5344CB8AC3E}">
        <p14:creationId xmlns:p14="http://schemas.microsoft.com/office/powerpoint/2010/main" val="185891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АНТИВИРУСНЫЕ ПРОГРАММЫ</a:t>
            </a:r>
            <a:endParaRPr lang="ru-RU" sz="4000" dirty="0"/>
          </a:p>
        </p:txBody>
      </p:sp>
      <p:sp>
        <p:nvSpPr>
          <p:cNvPr id="3" name="Объект 2"/>
          <p:cNvSpPr>
            <a:spLocks noGrp="1"/>
          </p:cNvSpPr>
          <p:nvPr>
            <p:ph idx="1"/>
          </p:nvPr>
        </p:nvSpPr>
        <p:spPr/>
        <p:txBody>
          <a:bodyPr>
            <a:noAutofit/>
          </a:bodyPr>
          <a:lstStyle/>
          <a:p>
            <a:pPr algn="just"/>
            <a:r>
              <a:rPr lang="ru-RU" sz="2400" b="1" dirty="0" smtClean="0">
                <a:solidFill>
                  <a:schemeClr val="tx1"/>
                </a:solidFill>
                <a:latin typeface="Times New Roman" panose="02020603050405020304" pitchFamily="18" charset="0"/>
                <a:cs typeface="Times New Roman" panose="02020603050405020304" pitchFamily="18" charset="0"/>
              </a:rPr>
              <a:t>Антивирус</a:t>
            </a:r>
            <a:r>
              <a:rPr lang="ru-RU" sz="2400" dirty="0" smtClean="0">
                <a:solidFill>
                  <a:schemeClr val="tx1"/>
                </a:solidFill>
                <a:latin typeface="Times New Roman" panose="02020603050405020304" pitchFamily="18" charset="0"/>
                <a:cs typeface="Times New Roman" panose="02020603050405020304" pitchFamily="18" charset="0"/>
              </a:rPr>
              <a:t> – это программа, предназначенная для борьбы с вредоносными программами. </a:t>
            </a:r>
          </a:p>
          <a:p>
            <a:pPr marL="0" indent="0" algn="just">
              <a:buNone/>
            </a:pP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sz="2400" b="1" dirty="0" smtClean="0">
                <a:solidFill>
                  <a:schemeClr val="tx1"/>
                </a:solidFill>
                <a:latin typeface="Times New Roman" panose="02020603050405020304" pitchFamily="18" charset="0"/>
                <a:cs typeface="Times New Roman" panose="02020603050405020304" pitchFamily="18" charset="0"/>
              </a:rPr>
              <a:t>Антивирусы выполняют три основные задачи:</a:t>
            </a:r>
          </a:p>
          <a:p>
            <a:pPr marL="514350" indent="-514350" algn="just">
              <a:buAutoNum type="arabicParenR"/>
            </a:pPr>
            <a:r>
              <a:rPr lang="ru-RU" sz="2400" dirty="0" smtClean="0">
                <a:solidFill>
                  <a:schemeClr val="tx1"/>
                </a:solidFill>
                <a:latin typeface="Times New Roman" panose="02020603050405020304" pitchFamily="18" charset="0"/>
                <a:cs typeface="Times New Roman" panose="02020603050405020304" pitchFamily="18" charset="0"/>
              </a:rPr>
              <a:t>Не допустить заражение компьютера вирусом;</a:t>
            </a:r>
          </a:p>
          <a:p>
            <a:pPr marL="514350" indent="-514350" algn="just">
              <a:buAutoNum type="arabicParenR"/>
            </a:pPr>
            <a:r>
              <a:rPr lang="ru-RU" sz="2400" dirty="0" smtClean="0">
                <a:solidFill>
                  <a:schemeClr val="tx1"/>
                </a:solidFill>
                <a:latin typeface="Times New Roman" panose="02020603050405020304" pitchFamily="18" charset="0"/>
                <a:cs typeface="Times New Roman" panose="02020603050405020304" pitchFamily="18" charset="0"/>
              </a:rPr>
              <a:t>Обнаружить присутствие вируса в системе;</a:t>
            </a:r>
          </a:p>
          <a:p>
            <a:pPr marL="514350" indent="-514350" algn="just">
              <a:buAutoNum type="arabicParenR"/>
            </a:pPr>
            <a:r>
              <a:rPr lang="ru-RU" sz="2400" dirty="0" smtClean="0">
                <a:solidFill>
                  <a:schemeClr val="tx1"/>
                </a:solidFill>
                <a:latin typeface="Times New Roman" panose="02020603050405020304" pitchFamily="18" charset="0"/>
                <a:cs typeface="Times New Roman" panose="02020603050405020304" pitchFamily="18" charset="0"/>
              </a:rPr>
              <a:t>Удалить вирус без ущерба для остальных данных.</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23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6214" y="605307"/>
            <a:ext cx="11603865" cy="128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бъект 2"/>
          <p:cNvSpPr>
            <a:spLocks noGrp="1"/>
          </p:cNvSpPr>
          <p:nvPr>
            <p:ph idx="1"/>
          </p:nvPr>
        </p:nvSpPr>
        <p:spPr>
          <a:xfrm>
            <a:off x="581192" y="618186"/>
            <a:ext cx="11029615" cy="5240613"/>
          </a:xfrm>
        </p:spPr>
        <p:txBody>
          <a:bodyPr>
            <a:normAutofit/>
          </a:bodyPr>
          <a:lstStyle/>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Антивирус-сканер использует два основных метода поиска вирусов:</a:t>
            </a:r>
          </a:p>
          <a:p>
            <a:pPr algn="just">
              <a:buFont typeface="Wingdings" panose="05000000000000000000" pitchFamily="2" charset="2"/>
              <a:buChar char="§"/>
            </a:pPr>
            <a:r>
              <a:rPr lang="ru-RU" sz="2400" b="1" dirty="0" smtClean="0">
                <a:solidFill>
                  <a:schemeClr val="tx1"/>
                </a:solidFill>
                <a:latin typeface="Times New Roman" panose="02020603050405020304" pitchFamily="18" charset="0"/>
                <a:cs typeface="Times New Roman" panose="02020603050405020304" pitchFamily="18" charset="0"/>
              </a:rPr>
              <a:t>Поиск в файлах сигнатур вирусов</a:t>
            </a:r>
            <a:r>
              <a:rPr lang="ru-RU" sz="2400" dirty="0" smtClean="0">
                <a:solidFill>
                  <a:schemeClr val="tx1"/>
                </a:solidFill>
                <a:latin typeface="Times New Roman" panose="02020603050405020304" pitchFamily="18" charset="0"/>
                <a:cs typeface="Times New Roman" panose="02020603050405020304" pitchFamily="18" charset="0"/>
              </a:rPr>
              <a:t>, которые есть в базе данных; после обнаружения файл с вирусов можно вылечить, а если если это не получилось  - удалить;</a:t>
            </a:r>
          </a:p>
          <a:p>
            <a:pPr algn="just">
              <a:buFont typeface="Wingdings" panose="05000000000000000000" pitchFamily="2" charset="2"/>
              <a:buChar char="§"/>
            </a:pPr>
            <a:r>
              <a:rPr lang="ru-RU" sz="2400" b="1" dirty="0" smtClean="0">
                <a:solidFill>
                  <a:schemeClr val="tx1"/>
                </a:solidFill>
                <a:latin typeface="Times New Roman" panose="02020603050405020304" pitchFamily="18" charset="0"/>
                <a:cs typeface="Times New Roman" panose="02020603050405020304" pitchFamily="18" charset="0"/>
              </a:rPr>
              <a:t>Эвристический анализ</a:t>
            </a:r>
            <a:r>
              <a:rPr lang="ru-RU" sz="2400" dirty="0" smtClean="0">
                <a:solidFill>
                  <a:schemeClr val="tx1"/>
                </a:solidFill>
                <a:latin typeface="Times New Roman" panose="02020603050405020304" pitchFamily="18" charset="0"/>
                <a:cs typeface="Times New Roman" panose="02020603050405020304" pitchFamily="18" charset="0"/>
              </a:rPr>
              <a:t>, при котором программа ищет в файле код, похожий на вирус.</a:t>
            </a:r>
          </a:p>
          <a:p>
            <a:pPr>
              <a:buFont typeface="Wingdings" panose="05000000000000000000" pitchFamily="2" charset="2"/>
              <a:buChar char="§"/>
            </a:pPr>
            <a:endParaRPr lang="ru-RU" sz="2400" dirty="0"/>
          </a:p>
          <a:p>
            <a:pPr>
              <a:buFont typeface="Wingdings" panose="05000000000000000000" pitchFamily="2" charset="2"/>
              <a:buChar char="§"/>
            </a:pPr>
            <a:endParaRPr lang="ru-RU" sz="2400" dirty="0" smtClean="0"/>
          </a:p>
          <a:p>
            <a:pPr>
              <a:buFont typeface="Wingdings" panose="05000000000000000000" pitchFamily="2" charset="2"/>
              <a:buChar char="§"/>
            </a:pPr>
            <a:endParaRPr lang="ru-RU" sz="2400" dirty="0"/>
          </a:p>
          <a:p>
            <a:pPr>
              <a:buFont typeface="Wingdings" panose="05000000000000000000" pitchFamily="2" charset="2"/>
              <a:buChar char="§"/>
            </a:pPr>
            <a:endParaRPr lang="ru-RU"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337" y="3403175"/>
            <a:ext cx="4186755" cy="3255202"/>
          </a:xfrm>
          <a:prstGeom prst="rect">
            <a:avLst/>
          </a:prstGeom>
        </p:spPr>
      </p:pic>
    </p:spTree>
    <p:extLst>
      <p:ext uri="{BB962C8B-B14F-4D97-AF65-F5344CB8AC3E}">
        <p14:creationId xmlns:p14="http://schemas.microsoft.com/office/powerpoint/2010/main" val="156829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Антивирусы-мониторы</a:t>
            </a:r>
            <a:endParaRPr lang="ru-RU" sz="4000" dirty="0"/>
          </a:p>
        </p:txBody>
      </p:sp>
      <p:sp>
        <p:nvSpPr>
          <p:cNvPr id="3" name="Объект 2"/>
          <p:cNvSpPr>
            <a:spLocks noGrp="1"/>
          </p:cNvSpPr>
          <p:nvPr>
            <p:ph idx="1"/>
          </p:nvPr>
        </p:nvSpPr>
        <p:spPr>
          <a:xfrm>
            <a:off x="581192" y="2180496"/>
            <a:ext cx="11029615" cy="4677504"/>
          </a:xfrm>
        </p:spPr>
        <p:txBody>
          <a:bodyPr>
            <a:normAutofit/>
          </a:bodyPr>
          <a:lstStyle/>
          <a:p>
            <a:pPr marL="0" indent="0" algn="just">
              <a:buNone/>
            </a:pPr>
            <a:r>
              <a:rPr lang="ru-RU" sz="2400" b="1" dirty="0" smtClean="0">
                <a:solidFill>
                  <a:schemeClr val="tx1"/>
                </a:solidFill>
                <a:latin typeface="Times New Roman" panose="02020603050405020304" pitchFamily="18" charset="0"/>
                <a:cs typeface="Times New Roman" panose="02020603050405020304" pitchFamily="18" charset="0"/>
              </a:rPr>
              <a:t>Антивирусы-мониторы</a:t>
            </a:r>
            <a:r>
              <a:rPr lang="ru-RU" sz="2400" dirty="0" smtClean="0">
                <a:solidFill>
                  <a:schemeClr val="tx1"/>
                </a:solidFill>
                <a:latin typeface="Times New Roman" panose="02020603050405020304" pitchFamily="18" charset="0"/>
                <a:cs typeface="Times New Roman" panose="02020603050405020304" pitchFamily="18" charset="0"/>
              </a:rPr>
              <a:t> – это программы постоянной защиты, они находятся в </a:t>
            </a:r>
            <a:r>
              <a:rPr lang="ru-RU" sz="2400" dirty="0" smtClean="0">
                <a:solidFill>
                  <a:schemeClr val="tx1"/>
                </a:solidFill>
                <a:latin typeface="Times New Roman" panose="02020603050405020304" pitchFamily="18" charset="0"/>
                <a:cs typeface="Times New Roman" panose="02020603050405020304" pitchFamily="18" charset="0"/>
              </a:rPr>
              <a:t>памяти </a:t>
            </a:r>
            <a:r>
              <a:rPr lang="ru-RU" sz="2400" dirty="0" smtClean="0">
                <a:solidFill>
                  <a:schemeClr val="tx1"/>
                </a:solidFill>
                <a:latin typeface="Times New Roman" panose="02020603050405020304" pitchFamily="18" charset="0"/>
                <a:cs typeface="Times New Roman" panose="02020603050405020304" pitchFamily="18" charset="0"/>
              </a:rPr>
              <a:t>в активном состоянии. Их основная задача – не допустить заражения компьютера и получения зараженных файлов извне. Для этого мониторы:</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Проверяют «на лету» все файлы, которые копируются, перемещаются или открываются в различных прикладных программах;</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Проверяют используемые флэш-диски;</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Перехватывают действия, характерные для вирусов и блокируют их;</a:t>
            </a:r>
          </a:p>
          <a:p>
            <a:pPr algn="just">
              <a:buFont typeface="Wingdings" panose="05000000000000000000" pitchFamily="2" charset="2"/>
              <a:buChar char="§"/>
            </a:pPr>
            <a:r>
              <a:rPr lang="ru-RU" sz="2400" dirty="0" smtClean="0">
                <a:solidFill>
                  <a:schemeClr val="tx1"/>
                </a:solidFill>
                <a:latin typeface="Times New Roman" panose="02020603050405020304" pitchFamily="18" charset="0"/>
                <a:cs typeface="Times New Roman" panose="02020603050405020304" pitchFamily="18" charset="0"/>
              </a:rPr>
              <a:t>Проверяют весь поток данных, поступающий из интернета.</a:t>
            </a:r>
          </a:p>
          <a:p>
            <a:pPr>
              <a:buFont typeface="Wingdings" panose="05000000000000000000" pitchFamily="2" charset="2"/>
              <a:buChar char="§"/>
            </a:pPr>
            <a:endParaRPr lang="ru-RU" sz="2400" dirty="0">
              <a:solidFill>
                <a:schemeClr val="tx1"/>
              </a:solidFill>
            </a:endParaRPr>
          </a:p>
          <a:p>
            <a:pPr>
              <a:buFont typeface="Wingdings" panose="05000000000000000000" pitchFamily="2" charset="2"/>
              <a:buChar char="§"/>
            </a:pPr>
            <a:endParaRPr lang="ru-RU" sz="2400" dirty="0"/>
          </a:p>
        </p:txBody>
      </p:sp>
    </p:spTree>
    <p:extLst>
      <p:ext uri="{BB962C8B-B14F-4D97-AF65-F5344CB8AC3E}">
        <p14:creationId xmlns:p14="http://schemas.microsoft.com/office/powerpoint/2010/main" val="622899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Признаки заражения компьютера</a:t>
            </a:r>
            <a:endParaRPr lang="ru-RU" sz="4000" dirty="0"/>
          </a:p>
        </p:txBody>
      </p:sp>
      <p:sp>
        <p:nvSpPr>
          <p:cNvPr id="3" name="Объект 2"/>
          <p:cNvSpPr>
            <a:spLocks noGrp="1"/>
          </p:cNvSpPr>
          <p:nvPr>
            <p:ph idx="1"/>
          </p:nvPr>
        </p:nvSpPr>
        <p:spPr>
          <a:xfrm>
            <a:off x="581192" y="2180496"/>
            <a:ext cx="11029615" cy="4677504"/>
          </a:xfrm>
        </p:spPr>
        <p:txBody>
          <a:bodyPr>
            <a:noAutofit/>
          </a:bodyPr>
          <a:lstStyle/>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Вывод </a:t>
            </a:r>
            <a:r>
              <a:rPr lang="ru-RU" sz="2400" dirty="0">
                <a:solidFill>
                  <a:schemeClr val="tx1"/>
                </a:solidFill>
                <a:latin typeface="Times New Roman" panose="02020603050405020304" pitchFamily="18" charset="0"/>
                <a:cs typeface="Times New Roman" panose="02020603050405020304" pitchFamily="18" charset="0"/>
              </a:rPr>
              <a:t>на экран непредусмотренных сообщений или изображений. </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Подача непредусмотренных звуковых сигналов. </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Неожиданное открытие и закрытие лотка СD/DWD дисковода</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Произвольный запуск на компьютере каких-либо </a:t>
            </a:r>
            <a:r>
              <a:rPr lang="ru-RU" sz="2400" dirty="0" smtClean="0">
                <a:solidFill>
                  <a:schemeClr val="tx1"/>
                </a:solidFill>
                <a:latin typeface="Times New Roman" panose="02020603050405020304" pitchFamily="18" charset="0"/>
                <a:cs typeface="Times New Roman" panose="02020603050405020304" pitchFamily="18" charset="0"/>
              </a:rPr>
              <a:t>программ;</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 Частые зависания и сбои в работе компьютера.</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Медленная работа компьютера при запуске программ; </a:t>
            </a:r>
          </a:p>
          <a:p>
            <a:r>
              <a:rPr lang="ru-RU" sz="2400" dirty="0">
                <a:solidFill>
                  <a:schemeClr val="tx1"/>
                </a:solidFill>
                <a:latin typeface="Times New Roman" panose="02020603050405020304" pitchFamily="18" charset="0"/>
                <a:cs typeface="Times New Roman" panose="02020603050405020304" pitchFamily="18" charset="0"/>
              </a:rPr>
              <a:t>Исчезновение или изменение файлов и папок</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759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96214" y="605307"/>
            <a:ext cx="11603865" cy="128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бъект 2"/>
          <p:cNvSpPr>
            <a:spLocks noGrp="1"/>
          </p:cNvSpPr>
          <p:nvPr>
            <p:ph idx="1"/>
          </p:nvPr>
        </p:nvSpPr>
        <p:spPr>
          <a:xfrm>
            <a:off x="581192" y="605308"/>
            <a:ext cx="11029615" cy="6252692"/>
          </a:xfrm>
        </p:spPr>
        <p:txBody>
          <a:bodyPr>
            <a:norm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 Частое обращение к жесткому диску ( часто моргает лампочка на системном блоке)</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Зависание или неожиданное поведение браузера (например окно программы невозможно закрыть)</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Друзья или знакомые говорят о получении от вас сообщений , которые вы не отправляли. </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 В вашем почтовом ящике находится большое количество сообщений без обратного адреса и заголовка</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226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3455" y="4847808"/>
            <a:ext cx="2888545" cy="2021982"/>
          </a:xfrm>
          <a:prstGeom prst="rect">
            <a:avLst/>
          </a:prstGeom>
        </p:spPr>
      </p:pic>
      <p:sp>
        <p:nvSpPr>
          <p:cNvPr id="2" name="Заголовок 1"/>
          <p:cNvSpPr>
            <a:spLocks noGrp="1"/>
          </p:cNvSpPr>
          <p:nvPr>
            <p:ph type="title"/>
          </p:nvPr>
        </p:nvSpPr>
        <p:spPr>
          <a:xfrm>
            <a:off x="581192" y="702155"/>
            <a:ext cx="11029616" cy="1113765"/>
          </a:xfrm>
        </p:spPr>
        <p:txBody>
          <a:bodyPr>
            <a:normAutofit fontScale="90000"/>
          </a:bodyPr>
          <a:lstStyle/>
          <a:p>
            <a:r>
              <a:rPr lang="ru-RU" sz="4000" dirty="0"/>
              <a:t>Действия при наличии признаков заражения компьютера </a:t>
            </a:r>
          </a:p>
        </p:txBody>
      </p:sp>
      <p:sp>
        <p:nvSpPr>
          <p:cNvPr id="3" name="Объект 2"/>
          <p:cNvSpPr>
            <a:spLocks noGrp="1"/>
          </p:cNvSpPr>
          <p:nvPr>
            <p:ph idx="1"/>
          </p:nvPr>
        </p:nvSpPr>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Прежде чем предпринимать какие-либо действия, необходимо сохранит результаты работы на внешнем диске или </a:t>
            </a:r>
            <a:r>
              <a:rPr lang="ru-RU" sz="2400" dirty="0" smtClean="0">
                <a:solidFill>
                  <a:schemeClr val="tx1"/>
                </a:solidFill>
                <a:latin typeface="Times New Roman" panose="02020603050405020304" pitchFamily="18" charset="0"/>
                <a:cs typeface="Times New Roman" panose="02020603050405020304" pitchFamily="18" charset="0"/>
              </a:rPr>
              <a:t>флэш-карте;</a:t>
            </a:r>
          </a:p>
          <a:p>
            <a:pPr algn="just"/>
            <a:r>
              <a:rPr lang="ru-RU" sz="2400" dirty="0">
                <a:solidFill>
                  <a:schemeClr val="tx1"/>
                </a:solidFill>
                <a:latin typeface="Times New Roman" panose="02020603050405020304" pitchFamily="18" charset="0"/>
                <a:cs typeface="Times New Roman" panose="02020603050405020304" pitchFamily="18" charset="0"/>
              </a:rPr>
              <a:t>Отключить компьютер от локальной сети и Интернета , если он к ним был </a:t>
            </a:r>
            <a:r>
              <a:rPr lang="ru-RU" sz="2400" dirty="0" smtClean="0">
                <a:solidFill>
                  <a:schemeClr val="tx1"/>
                </a:solidFill>
                <a:latin typeface="Times New Roman" panose="02020603050405020304" pitchFamily="18" charset="0"/>
                <a:cs typeface="Times New Roman" panose="02020603050405020304" pitchFamily="18" charset="0"/>
              </a:rPr>
              <a:t>подключен;</a:t>
            </a:r>
          </a:p>
          <a:p>
            <a:pPr algn="just"/>
            <a:r>
              <a:rPr lang="ru-RU" sz="2400" dirty="0">
                <a:solidFill>
                  <a:schemeClr val="tx1"/>
                </a:solidFill>
                <a:latin typeface="Times New Roman" panose="02020603050405020304" pitchFamily="18" charset="0"/>
                <a:cs typeface="Times New Roman" panose="02020603050405020304" pitchFamily="18" charset="0"/>
              </a:rPr>
              <a:t>Если симптом заражения состоит в том, что невозможно загрузиться с жесткого диска компьютера(компьютер выдает ошибку , когда вы его включаете), перезагрузить в режиме защиты от сбоев, или с диска аварийной загрузки </a:t>
            </a:r>
            <a:r>
              <a:rPr lang="ru-RU" sz="2400" dirty="0" err="1" smtClean="0">
                <a:solidFill>
                  <a:schemeClr val="tx1"/>
                </a:solidFill>
                <a:latin typeface="Times New Roman" panose="02020603050405020304" pitchFamily="18" charset="0"/>
                <a:cs typeface="Times New Roman" panose="02020603050405020304" pitchFamily="18" charset="0"/>
              </a:rPr>
              <a:t>Windows</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r>
              <a:rPr lang="ru-RU" sz="2400" dirty="0">
                <a:solidFill>
                  <a:schemeClr val="tx1"/>
                </a:solidFill>
                <a:latin typeface="Times New Roman" panose="02020603050405020304" pitchFamily="18" charset="0"/>
                <a:cs typeface="Times New Roman" panose="02020603050405020304" pitchFamily="18" charset="0"/>
              </a:rPr>
              <a:t>Запустить антивирусную </a:t>
            </a:r>
            <a:r>
              <a:rPr lang="ru-RU" sz="2400" dirty="0" smtClean="0">
                <a:solidFill>
                  <a:schemeClr val="tx1"/>
                </a:solidFill>
                <a:latin typeface="Times New Roman" panose="02020603050405020304" pitchFamily="18" charset="0"/>
                <a:cs typeface="Times New Roman" panose="02020603050405020304" pitchFamily="18" charset="0"/>
              </a:rPr>
              <a:t>программу.</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029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4468" y="2457450"/>
            <a:ext cx="1340743" cy="1340743"/>
          </a:xfrm>
          <a:prstGeom prst="rect">
            <a:avLst/>
          </a:prstGeom>
        </p:spPr>
      </p:pic>
      <p:sp>
        <p:nvSpPr>
          <p:cNvPr id="2" name="Заголовок 1"/>
          <p:cNvSpPr>
            <a:spLocks noGrp="1"/>
          </p:cNvSpPr>
          <p:nvPr>
            <p:ph type="title"/>
          </p:nvPr>
        </p:nvSpPr>
        <p:spPr/>
        <p:txBody>
          <a:bodyPr>
            <a:normAutofit/>
          </a:bodyPr>
          <a:lstStyle/>
          <a:p>
            <a:r>
              <a:rPr lang="ru-RU" sz="4000" dirty="0" smtClean="0"/>
              <a:t>БЕСПЛЛАТНЫЕ АНТИВИРУСНЫЕ ПРОГРАММЫ</a:t>
            </a:r>
            <a:endParaRPr lang="ru-RU" sz="4000" dirty="0"/>
          </a:p>
        </p:txBody>
      </p:sp>
      <p:sp>
        <p:nvSpPr>
          <p:cNvPr id="3" name="Объект 2"/>
          <p:cNvSpPr>
            <a:spLocks noGrp="1"/>
          </p:cNvSpPr>
          <p:nvPr>
            <p:ph idx="1"/>
          </p:nvPr>
        </p:nvSpPr>
        <p:spPr/>
        <p:txBody>
          <a:bodyPr/>
          <a:lstStyle/>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Существую антивирусы, бесплатные для использования на домашних компьютерах, например:</a:t>
            </a:r>
          </a:p>
          <a:p>
            <a:pPr>
              <a:buFont typeface="Wingdings" panose="05000000000000000000" pitchFamily="2" charset="2"/>
              <a:buChar char="§"/>
            </a:pPr>
            <a:r>
              <a:rPr lang="en-US" sz="2400" dirty="0" smtClean="0">
                <a:solidFill>
                  <a:schemeClr val="tx1"/>
                </a:solidFill>
                <a:latin typeface="Times New Roman" panose="02020603050405020304" pitchFamily="18" charset="0"/>
                <a:cs typeface="Times New Roman" panose="02020603050405020304" pitchFamily="18" charset="0"/>
              </a:rPr>
              <a:t>Microsoft security Essentials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hlinkClick r:id="rId3"/>
              </a:rPr>
              <a:t>w</a:t>
            </a:r>
            <a:r>
              <a:rPr lang="en-US" sz="2400" dirty="0" smtClean="0">
                <a:solidFill>
                  <a:schemeClr val="accent1">
                    <a:lumMod val="40000"/>
                    <a:lumOff val="60000"/>
                  </a:schemeClr>
                </a:solidFill>
                <a:latin typeface="Times New Roman" panose="02020603050405020304" pitchFamily="18" charset="0"/>
                <a:cs typeface="Times New Roman" panose="02020603050405020304" pitchFamily="18" charset="0"/>
                <a:hlinkClick r:id="rId3"/>
              </a:rPr>
              <a:t>ww.microsoft.com</a:t>
            </a:r>
            <a:r>
              <a:rPr lang="en-US" sz="2400" dirty="0" smtClean="0">
                <a:solidFill>
                  <a:schemeClr val="tx1"/>
                </a:solidFill>
                <a:latin typeface="Times New Roman" panose="02020603050405020304" pitchFamily="18" charset="0"/>
                <a:cs typeface="Times New Roman" panose="02020603050405020304" pitchFamily="18" charset="0"/>
              </a:rPr>
              <a:t>)</a:t>
            </a:r>
            <a:r>
              <a:rPr lang="ru-RU"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err="1" smtClean="0">
                <a:solidFill>
                  <a:schemeClr val="tx1"/>
                </a:solidFill>
                <a:latin typeface="Times New Roman" panose="02020603050405020304" pitchFamily="18" charset="0"/>
                <a:cs typeface="Times New Roman" panose="02020603050405020304" pitchFamily="18" charset="0"/>
              </a:rPr>
              <a:t>Avast</a:t>
            </a:r>
            <a:r>
              <a:rPr lang="en-US" sz="2400" dirty="0" smtClean="0">
                <a:solidFill>
                  <a:schemeClr val="tx1"/>
                </a:solidFill>
                <a:latin typeface="Times New Roman" panose="02020603050405020304" pitchFamily="18" charset="0"/>
                <a:cs typeface="Times New Roman" panose="02020603050405020304" pitchFamily="18" charset="0"/>
              </a:rPr>
              <a:t> Home (</a:t>
            </a:r>
            <a:r>
              <a:rPr lang="en-US" sz="2400" dirty="0" smtClean="0">
                <a:solidFill>
                  <a:schemeClr val="accent1">
                    <a:lumMod val="40000"/>
                    <a:lumOff val="60000"/>
                  </a:schemeClr>
                </a:solidFill>
                <a:latin typeface="Times New Roman" panose="02020603050405020304" pitchFamily="18" charset="0"/>
                <a:cs typeface="Times New Roman" panose="02020603050405020304" pitchFamily="18" charset="0"/>
                <a:hlinkClick r:id="rId4"/>
              </a:rPr>
              <a:t>www.avast.com</a:t>
            </a:r>
            <a:r>
              <a:rPr lang="en-US" sz="2400" dirty="0" smtClean="0">
                <a:solidFill>
                  <a:schemeClr val="tx1"/>
                </a:solidFill>
                <a:latin typeface="Times New Roman" panose="02020603050405020304" pitchFamily="18" charset="0"/>
                <a:cs typeface="Times New Roman" panose="02020603050405020304" pitchFamily="18" charset="0"/>
              </a:rPr>
              <a:t>)</a:t>
            </a:r>
            <a:r>
              <a:rPr lang="ru-RU"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err="1" smtClean="0">
                <a:solidFill>
                  <a:schemeClr val="tx1"/>
                </a:solidFill>
                <a:latin typeface="Times New Roman" panose="02020603050405020304" pitchFamily="18" charset="0"/>
                <a:cs typeface="Times New Roman" panose="02020603050405020304" pitchFamily="18" charset="0"/>
              </a:rPr>
              <a:t>Antivir</a:t>
            </a:r>
            <a:r>
              <a:rPr lang="en-US" sz="2400" dirty="0" smtClean="0">
                <a:solidFill>
                  <a:schemeClr val="tx1"/>
                </a:solidFill>
                <a:latin typeface="Times New Roman" panose="02020603050405020304" pitchFamily="18" charset="0"/>
                <a:cs typeface="Times New Roman" panose="02020603050405020304" pitchFamily="18" charset="0"/>
              </a:rPr>
              <a:t> Personal (free-av.com)</a:t>
            </a:r>
            <a:r>
              <a:rPr lang="ru-RU"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smtClean="0">
                <a:solidFill>
                  <a:schemeClr val="tx1"/>
                </a:solidFill>
                <a:latin typeface="Times New Roman" panose="02020603050405020304" pitchFamily="18" charset="0"/>
                <a:cs typeface="Times New Roman" panose="02020603050405020304" pitchFamily="18" charset="0"/>
              </a:rPr>
              <a:t>AVG Free (free.grosoft.com)</a:t>
            </a:r>
            <a:r>
              <a:rPr lang="ru-RU"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err="1" smtClean="0">
                <a:solidFill>
                  <a:schemeClr val="tx1"/>
                </a:solidFill>
                <a:latin typeface="Times New Roman" panose="02020603050405020304" pitchFamily="18" charset="0"/>
                <a:cs typeface="Times New Roman" panose="02020603050405020304" pitchFamily="18" charset="0"/>
              </a:rPr>
              <a:t>ClamAV</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hlinkClick r:id="rId5"/>
              </a:rPr>
              <a:t>www.clamav.net</a:t>
            </a:r>
            <a:r>
              <a:rPr lang="en-US" sz="2400" dirty="0" smtClean="0">
                <a:solidFill>
                  <a:schemeClr val="tx1"/>
                </a:solidFill>
                <a:latin typeface="Times New Roman" panose="02020603050405020304" pitchFamily="18" charset="0"/>
                <a:cs typeface="Times New Roman" panose="02020603050405020304" pitchFamily="18" charset="0"/>
              </a:rPr>
              <a:t>)</a:t>
            </a:r>
            <a:r>
              <a:rPr lang="ru-RU" sz="24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ru-RU" dirty="0"/>
          </a:p>
        </p:txBody>
      </p:sp>
      <p:pic>
        <p:nvPicPr>
          <p:cNvPr id="5" name="Рисунок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93777" y="3168602"/>
            <a:ext cx="1259181" cy="1259181"/>
          </a:xfrm>
          <a:prstGeom prst="rect">
            <a:avLst/>
          </a:prstGeom>
        </p:spPr>
      </p:pic>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83155" y="3860037"/>
            <a:ext cx="1185932" cy="1185932"/>
          </a:xfrm>
          <a:prstGeom prst="rect">
            <a:avLst/>
          </a:prstGeom>
        </p:spPr>
      </p:pic>
      <p:pic>
        <p:nvPicPr>
          <p:cNvPr id="7" name="Рисунок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70355" y="4662877"/>
            <a:ext cx="1506024" cy="1506024"/>
          </a:xfrm>
          <a:prstGeom prst="rect">
            <a:avLst/>
          </a:prstGeom>
        </p:spPr>
      </p:pic>
      <p:pic>
        <p:nvPicPr>
          <p:cNvPr id="8" name="Рисунок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54156" y="5133671"/>
            <a:ext cx="2065565" cy="1679541"/>
          </a:xfrm>
          <a:prstGeom prst="rect">
            <a:avLst/>
          </a:prstGeom>
        </p:spPr>
      </p:pic>
    </p:spTree>
    <p:extLst>
      <p:ext uri="{BB962C8B-B14F-4D97-AF65-F5344CB8AC3E}">
        <p14:creationId xmlns:p14="http://schemas.microsoft.com/office/powerpoint/2010/main" val="2937704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Онлайновые антивирусы</a:t>
            </a:r>
            <a:endParaRPr lang="ru-RU" sz="4000" dirty="0"/>
          </a:p>
        </p:txBody>
      </p:sp>
      <p:sp>
        <p:nvSpPr>
          <p:cNvPr id="3" name="Объект 2"/>
          <p:cNvSpPr>
            <a:spLocks noGrp="1"/>
          </p:cNvSpPr>
          <p:nvPr>
            <p:ph idx="1"/>
          </p:nvPr>
        </p:nvSpPr>
        <p:spPr/>
        <p:txBody>
          <a:bodyPr>
            <a:normAutofit/>
          </a:bodyPr>
          <a:lstStyle/>
          <a:p>
            <a:r>
              <a:rPr lang="en-US" sz="2400" dirty="0" err="1" smtClean="0">
                <a:solidFill>
                  <a:schemeClr val="tx1"/>
                </a:solidFill>
                <a:latin typeface="Times New Roman" panose="02020603050405020304" pitchFamily="18" charset="0"/>
                <a:cs typeface="Times New Roman" panose="02020603050405020304" pitchFamily="18" charset="0"/>
              </a:rPr>
              <a:t>Virustotal</a:t>
            </a:r>
            <a:r>
              <a:rPr lang="ru-RU"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err="1" smtClean="0">
                <a:solidFill>
                  <a:schemeClr val="tx1"/>
                </a:solidFill>
                <a:latin typeface="Times New Roman" panose="02020603050405020304" pitchFamily="18" charset="0"/>
                <a:cs typeface="Times New Roman" panose="02020603050405020304" pitchFamily="18" charset="0"/>
              </a:rPr>
              <a:t>Dr.Web</a:t>
            </a:r>
            <a:r>
              <a:rPr lang="en-US" sz="2400" dirty="0" smtClean="0">
                <a:solidFill>
                  <a:schemeClr val="tx1"/>
                </a:solidFill>
                <a:latin typeface="Times New Roman" panose="02020603050405020304" pitchFamily="18" charset="0"/>
                <a:cs typeface="Times New Roman" panose="02020603050405020304" pitchFamily="18" charset="0"/>
              </a:rPr>
              <a:t> Online</a:t>
            </a:r>
            <a:r>
              <a:rPr lang="ru-RU" sz="2400" dirty="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Kaspersky </a:t>
            </a:r>
            <a:r>
              <a:rPr lang="en-US" sz="2400" dirty="0" err="1" smtClean="0">
                <a:solidFill>
                  <a:schemeClr val="tx1"/>
                </a:solidFill>
                <a:latin typeface="Times New Roman" panose="02020603050405020304" pitchFamily="18" charset="0"/>
                <a:cs typeface="Times New Roman" panose="02020603050405020304" pitchFamily="18" charset="0"/>
              </a:rPr>
              <a:t>VirusDesk</a:t>
            </a:r>
            <a:r>
              <a:rPr lang="ru-RU"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err="1" smtClean="0">
                <a:solidFill>
                  <a:schemeClr val="tx1"/>
                </a:solidFill>
                <a:latin typeface="Times New Roman" panose="02020603050405020304" pitchFamily="18" charset="0"/>
                <a:cs typeface="Times New Roman" panose="02020603050405020304" pitchFamily="18" charset="0"/>
              </a:rPr>
              <a:t>Metadefender</a:t>
            </a:r>
            <a:r>
              <a:rPr lang="en-US" sz="2400" dirty="0" smtClean="0">
                <a:solidFill>
                  <a:schemeClr val="tx1"/>
                </a:solidFill>
                <a:latin typeface="Times New Roman" panose="02020603050405020304" pitchFamily="18" charset="0"/>
                <a:cs typeface="Times New Roman" panose="02020603050405020304" pitchFamily="18" charset="0"/>
              </a:rPr>
              <a:t> Cloud</a:t>
            </a:r>
            <a:r>
              <a:rPr lang="ru-RU"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err="1" smtClean="0">
                <a:solidFill>
                  <a:schemeClr val="tx1"/>
                </a:solidFill>
                <a:latin typeface="Times New Roman" panose="02020603050405020304" pitchFamily="18" charset="0"/>
                <a:cs typeface="Times New Roman" panose="02020603050405020304" pitchFamily="18" charset="0"/>
              </a:rPr>
              <a:t>VirusImmune</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8073" y="1970136"/>
            <a:ext cx="1184253" cy="118425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922" y="2455451"/>
            <a:ext cx="1564196" cy="1564196"/>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0199" y="3947082"/>
            <a:ext cx="1119023" cy="1119023"/>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814" y="4313005"/>
            <a:ext cx="1506200" cy="1506200"/>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99891" y="4978489"/>
            <a:ext cx="1681432" cy="1681432"/>
          </a:xfrm>
          <a:prstGeom prst="rect">
            <a:avLst/>
          </a:prstGeom>
        </p:spPr>
      </p:pic>
    </p:spTree>
    <p:extLst>
      <p:ext uri="{BB962C8B-B14F-4D97-AF65-F5344CB8AC3E}">
        <p14:creationId xmlns:p14="http://schemas.microsoft.com/office/powerpoint/2010/main" val="3518381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TM03457464[[fn=Дивиденд]]</Template>
  <TotalTime>174</TotalTime>
  <Words>674</Words>
  <Application>Microsoft Office PowerPoint</Application>
  <PresentationFormat>Широкоэкранный</PresentationFormat>
  <Paragraphs>121</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Calibri Light</vt:lpstr>
      <vt:lpstr>Corbel</vt:lpstr>
      <vt:lpstr>Gill Sans MT</vt:lpstr>
      <vt:lpstr>Times New Roman</vt:lpstr>
      <vt:lpstr>Wingdings</vt:lpstr>
      <vt:lpstr>Wingdings 2</vt:lpstr>
      <vt:lpstr>Дивиденд</vt:lpstr>
      <vt:lpstr>Защита от вредоносных программ</vt:lpstr>
      <vt:lpstr>АНТИВИРУСНЫЕ ПРОГРАММЫ</vt:lpstr>
      <vt:lpstr>Презентация PowerPoint</vt:lpstr>
      <vt:lpstr>Антивирусы-мониторы</vt:lpstr>
      <vt:lpstr>Признаки заражения компьютера</vt:lpstr>
      <vt:lpstr>Презентация PowerPoint</vt:lpstr>
      <vt:lpstr>Действия при наличии признаков заражения компьютера </vt:lpstr>
      <vt:lpstr>БЕСПЛЛАТНЫЕ АНТИВИРУСНЫЕ ПРОГРАММЫ</vt:lpstr>
      <vt:lpstr>Онлайновые антивирусы</vt:lpstr>
      <vt:lpstr>Презентация PowerPoint</vt:lpstr>
      <vt:lpstr>Брандмауэры и их функции</vt:lpstr>
      <vt:lpstr>Презентация PowerPoint</vt:lpstr>
      <vt:lpstr>Виды брандмауэров</vt:lpstr>
      <vt:lpstr>Преимущества брандмауэров</vt:lpstr>
      <vt:lpstr>Предотвращение попадания вирусов на компьютер </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Защита от вредоносных программ</dc:title>
  <dc:creator>User</dc:creator>
  <cp:lastModifiedBy>User</cp:lastModifiedBy>
  <cp:revision>22</cp:revision>
  <dcterms:created xsi:type="dcterms:W3CDTF">2017-05-17T11:03:19Z</dcterms:created>
  <dcterms:modified xsi:type="dcterms:W3CDTF">2017-05-19T11:46:43Z</dcterms:modified>
</cp:coreProperties>
</file>